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8" r:id="rId2"/>
    <p:sldId id="362" r:id="rId3"/>
    <p:sldId id="359" r:id="rId4"/>
    <p:sldId id="346" r:id="rId5"/>
    <p:sldId id="360" r:id="rId6"/>
    <p:sldId id="363" r:id="rId7"/>
    <p:sldId id="361" r:id="rId8"/>
    <p:sldId id="261" r:id="rId9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2D5EC1"/>
    <a:srgbClr val="09812E"/>
    <a:srgbClr val="FFD624"/>
    <a:srgbClr val="3166CF"/>
    <a:srgbClr val="3E6FD2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73" d="100"/>
          <a:sy n="73" d="100"/>
        </p:scale>
        <p:origin x="-108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072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C8808A2-E031-47C6-B1B6-7C20C7B1120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777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32687"/>
            <a:ext cx="5335893" cy="438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30897EB-F75F-44A8-AB27-1743717C42E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53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4230688" y="6430963"/>
            <a:ext cx="684212" cy="431800"/>
          </a:xfrm>
          <a:prstGeom prst="rect">
            <a:avLst/>
          </a:prstGeom>
          <a:solidFill>
            <a:srgbClr val="AFC551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36000"/>
          <a:lstStyle/>
          <a:p>
            <a:pPr defTabSz="457200"/>
            <a:r>
              <a:rPr lang="fr-BE" sz="600" b="0" i="1">
                <a:solidFill>
                  <a:schemeClr val="bg1"/>
                </a:solidFill>
              </a:rPr>
              <a:t>Executive Agency for Health and</a:t>
            </a:r>
          </a:p>
          <a:p>
            <a:pPr defTabSz="457200"/>
            <a:r>
              <a:rPr lang="fr-BE" sz="600" b="0" i="1">
                <a:solidFill>
                  <a:schemeClr val="bg1"/>
                </a:solidFill>
              </a:rPr>
              <a:t>Consumers</a:t>
            </a:r>
            <a:endParaRPr lang="en-GB" sz="600" b="0" i="1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641600"/>
            <a:ext cx="4536504" cy="2088232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D6204A-51C0-4148-8936-E0A81318C07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0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D0CB5-7B26-4420-AAB0-29470AC9A4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6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7C6E-8561-44FB-A26C-9954D2FE39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4230688" y="6423025"/>
            <a:ext cx="684212" cy="431800"/>
          </a:xfrm>
          <a:prstGeom prst="rect">
            <a:avLst/>
          </a:prstGeom>
          <a:solidFill>
            <a:srgbClr val="AFC551"/>
          </a:solidFill>
          <a:ln w="9525" algn="ctr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lIns="36000"/>
          <a:lstStyle/>
          <a:p>
            <a:pPr defTabSz="457200"/>
            <a:r>
              <a:rPr lang="fr-BE" sz="600" b="0" i="1">
                <a:solidFill>
                  <a:schemeClr val="bg1"/>
                </a:solidFill>
              </a:rPr>
              <a:t>Executive Agency for Health and</a:t>
            </a:r>
          </a:p>
          <a:p>
            <a:pPr defTabSz="457200"/>
            <a:r>
              <a:rPr lang="fr-BE" sz="600" b="0" i="1">
                <a:solidFill>
                  <a:schemeClr val="bg1"/>
                </a:solidFill>
              </a:rPr>
              <a:t>Consumers</a:t>
            </a:r>
            <a:endParaRPr lang="en-GB" sz="600" b="0" i="1">
              <a:solidFill>
                <a:schemeClr val="bg1"/>
              </a:solidFill>
            </a:endParaRPr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37288"/>
            <a:ext cx="2895600" cy="4841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66D66-DFA3-4DE0-B02C-E40F7F6B61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4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8984C-7C0B-42DF-8E75-4EE75FA19A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14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8AB2E-A517-48F6-AF2E-B749B77F54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32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8921A-7BF9-4BCB-9827-FE5A8021726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87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2DC1D-249E-4BE1-AB9C-ABE1D84C9C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9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BE905-F88A-46E9-92CF-C6BB99C417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95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36985-09BB-4898-A23D-E889152202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1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C77EA-594B-44EA-A57A-CE9AA12695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34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Et dolor fragum</a:t>
            </a:r>
            <a:endParaRPr lang="en-GB" smtClean="0"/>
          </a:p>
          <a:p>
            <a:pPr lvl="1"/>
            <a:r>
              <a:rPr lang="en-GB" smtClean="0"/>
              <a:t>Et dolor fragum</a:t>
            </a:r>
          </a:p>
          <a:p>
            <a:pPr lvl="2"/>
            <a:r>
              <a:rPr lang="en-GB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0F5F393-CD4F-4AB5-BBF4-27A0E9C1DB4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cid:image6c2ede.JPG@bd1ddf9d.41b59291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066800"/>
            <a:ext cx="1828800" cy="5943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hr-HR" sz="1800" b="0"/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200400" y="1828800"/>
            <a:ext cx="5616624" cy="2819400"/>
          </a:xfrm>
        </p:spPr>
        <p:txBody>
          <a:bodyPr/>
          <a:lstStyle/>
          <a:p>
            <a:pPr algn="r"/>
            <a:r>
              <a:rPr lang="en-US" sz="2400" cap="small" dirty="0" smtClean="0"/>
              <a:t>Third </a:t>
            </a:r>
            <a:r>
              <a:rPr lang="en-US" sz="2400" cap="small" dirty="0" err="1" smtClean="0"/>
              <a:t>Programme</a:t>
            </a:r>
            <a:r>
              <a:rPr lang="en-US" sz="2400" cap="small" dirty="0" smtClean="0"/>
              <a:t> for the Union’s action in the field of Health (2014-2020)</a:t>
            </a:r>
            <a:r>
              <a:rPr lang="hr-HR" sz="2400" cap="small" dirty="0" smtClean="0"/>
              <a:t> </a:t>
            </a:r>
            <a:r>
              <a:rPr lang="hr-HR" sz="2800" cap="small" dirty="0" smtClean="0"/>
              <a:t/>
            </a:r>
            <a:br>
              <a:rPr lang="hr-HR" sz="2800" cap="small" dirty="0" smtClean="0"/>
            </a:br>
            <a:r>
              <a:rPr lang="hr-HR" sz="6600" cap="small" dirty="0" smtClean="0"/>
              <a:t>INFO DAY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pic>
        <p:nvPicPr>
          <p:cNvPr id="5" name="Picture 4" descr="C:\Users\vpajic\Dropbox\#HZJZ\#HZJZ_Predlosci\HZJZ_Vertikalno_1100x1100px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0"/>
            <a:ext cx="1295400" cy="122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vpajic\Desktop\logo\Škola narodnog zdravlja 'Andrija Štampar'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057400"/>
            <a:ext cx="109172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G1" descr="cid:image6c2ede.JPG@bd1ddf9d.41b59291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0" y="5715000"/>
            <a:ext cx="1802765" cy="7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4600" y="5105400"/>
            <a:ext cx="62632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2000" dirty="0" smtClean="0"/>
              <a:t>Wednesday 9th July 2014, </a:t>
            </a:r>
          </a:p>
          <a:p>
            <a:pPr algn="r"/>
            <a:r>
              <a:rPr lang="hr-HR" sz="2000" dirty="0" smtClean="0"/>
              <a:t>10:30 am – 13:20 pm</a:t>
            </a:r>
            <a:br>
              <a:rPr lang="hr-HR" sz="2000" dirty="0" smtClean="0"/>
            </a:br>
            <a:r>
              <a:rPr lang="hr-HR" sz="2000" dirty="0" smtClean="0"/>
              <a:t>School of Public Health “Andrija Štampar”</a:t>
            </a:r>
            <a:endParaRPr lang="hr-HR" sz="2000" b="0" dirty="0" smtClean="0">
              <a:solidFill>
                <a:srgbClr val="0F54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95400"/>
            <a:ext cx="8229600" cy="936625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92D050"/>
                </a:solidFill>
              </a:rPr>
              <a:t>AIM of the Info Day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33788"/>
          </a:xfrm>
        </p:spPr>
        <p:txBody>
          <a:bodyPr/>
          <a:lstStyle/>
          <a:p>
            <a:r>
              <a:rPr lang="hr-HR" dirty="0" smtClean="0"/>
              <a:t>Present the audience with the new programmes under the European Commission’s Consumers, Health and Food Executive Agency (CHAFEA)</a:t>
            </a:r>
          </a:p>
          <a:p>
            <a:pPr>
              <a:buNone/>
            </a:pPr>
            <a:r>
              <a:rPr lang="hr-HR" dirty="0" smtClean="0"/>
              <a:t>	(Focus: New Rules &amp; Application procedure)</a:t>
            </a:r>
          </a:p>
          <a:p>
            <a:r>
              <a:rPr lang="hr-HR" dirty="0" smtClean="0"/>
              <a:t>Present the best practices from previous programmes (PARENT and RARHA JA)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95400"/>
            <a:ext cx="8229600" cy="936625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92D050"/>
                </a:solidFill>
              </a:rPr>
              <a:t>CHAFEA Presenters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33788"/>
          </a:xfrm>
        </p:spPr>
        <p:txBody>
          <a:bodyPr/>
          <a:lstStyle/>
          <a:p>
            <a:r>
              <a:rPr lang="en-US" b="1" i="1" dirty="0" smtClean="0"/>
              <a:t>Ana </a:t>
            </a:r>
            <a:r>
              <a:rPr lang="en-US" b="1" i="1" dirty="0" err="1" smtClean="0"/>
              <a:t>Mancho</a:t>
            </a:r>
            <a:r>
              <a:rPr lang="hr-HR" b="1" i="1" dirty="0" smtClean="0"/>
              <a:t> </a:t>
            </a:r>
            <a:r>
              <a:rPr lang="en-US" b="1" i="1" dirty="0" err="1" smtClean="0"/>
              <a:t>Rojo</a:t>
            </a:r>
            <a:r>
              <a:rPr lang="en-US" i="1" dirty="0" smtClean="0"/>
              <a:t>, </a:t>
            </a:r>
            <a:endParaRPr lang="hr-HR" i="1" dirty="0" smtClean="0"/>
          </a:p>
          <a:p>
            <a:pPr>
              <a:buNone/>
            </a:pPr>
            <a:r>
              <a:rPr lang="hr-HR" i="1" dirty="0" smtClean="0"/>
              <a:t>	</a:t>
            </a:r>
            <a:r>
              <a:rPr lang="en-US" sz="2000" i="1" dirty="0" smtClean="0"/>
              <a:t>Project Officer, European Commission, Consumers, Health and Food Executive Agency </a:t>
            </a:r>
            <a:r>
              <a:rPr lang="hr-HR" sz="2000" i="1" dirty="0" smtClean="0"/>
              <a:t>(CHAFEA)</a:t>
            </a:r>
            <a:endParaRPr lang="hr-HR" dirty="0" smtClean="0"/>
          </a:p>
          <a:p>
            <a:r>
              <a:rPr lang="en-US" b="1" i="1" dirty="0" err="1" smtClean="0"/>
              <a:t>Dimitri</a:t>
            </a:r>
            <a:r>
              <a:rPr lang="en-US" b="1" i="1" dirty="0" smtClean="0"/>
              <a:t> </a:t>
            </a:r>
            <a:r>
              <a:rPr lang="en-US" b="1" i="1" dirty="0" err="1" smtClean="0"/>
              <a:t>Agneskis</a:t>
            </a:r>
            <a:r>
              <a:rPr lang="en-US" i="1" dirty="0" smtClean="0"/>
              <a:t>, </a:t>
            </a:r>
            <a:endParaRPr lang="hr-HR" i="1" dirty="0" smtClean="0"/>
          </a:p>
          <a:p>
            <a:pPr>
              <a:buNone/>
            </a:pPr>
            <a:r>
              <a:rPr lang="hr-HR" i="1" dirty="0" smtClean="0"/>
              <a:t>	</a:t>
            </a:r>
            <a:r>
              <a:rPr lang="en-US" sz="2000" i="1" dirty="0" smtClean="0"/>
              <a:t>Financial  officer, European Commission, Consumers, Health and Food Executive Agency </a:t>
            </a:r>
            <a:r>
              <a:rPr lang="hr-HR" sz="2000" i="1" dirty="0" smtClean="0"/>
              <a:t>(CHAFEA)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697913" cy="936625"/>
          </a:xfrm>
        </p:spPr>
        <p:txBody>
          <a:bodyPr/>
          <a:lstStyle/>
          <a:p>
            <a:pPr algn="ctr"/>
            <a:r>
              <a:rPr lang="hr-HR" sz="2800" dirty="0" smtClean="0">
                <a:solidFill>
                  <a:srgbClr val="92D050"/>
                </a:solidFill>
              </a:rPr>
              <a:t>Info Day AGENDA</a:t>
            </a:r>
            <a:endParaRPr lang="hr-HR" sz="28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419600"/>
          </a:xfrm>
        </p:spPr>
        <p:txBody>
          <a:bodyPr/>
          <a:lstStyle/>
          <a:p>
            <a:pPr>
              <a:buNone/>
            </a:pPr>
            <a:r>
              <a:rPr lang="en-US" sz="1200" b="1" dirty="0" smtClean="0"/>
              <a:t>10:00	Registration</a:t>
            </a:r>
          </a:p>
          <a:p>
            <a:pPr>
              <a:buNone/>
            </a:pPr>
            <a:r>
              <a:rPr lang="en-US" sz="1200" b="1" dirty="0" smtClean="0"/>
              <a:t>10:30  	Opening Session</a:t>
            </a:r>
          </a:p>
          <a:p>
            <a:pPr>
              <a:buNone/>
            </a:pPr>
            <a:r>
              <a:rPr lang="hr-HR" sz="1200" dirty="0" smtClean="0"/>
              <a:t>		</a:t>
            </a:r>
            <a:r>
              <a:rPr lang="en-US" sz="1200" i="1" dirty="0" smtClean="0"/>
              <a:t>Vanja Pajić, Croatian National Institute of Public Health (HZJZ), National Focal Point for </a:t>
            </a:r>
            <a:r>
              <a:rPr lang="hr-HR" sz="1200" i="1" dirty="0" smtClean="0"/>
              <a:t>	</a:t>
            </a:r>
            <a:r>
              <a:rPr lang="en-US" sz="1200" i="1" dirty="0" smtClean="0"/>
              <a:t>Public Health </a:t>
            </a:r>
            <a:r>
              <a:rPr lang="en-US" sz="1200" i="1" dirty="0" err="1" smtClean="0"/>
              <a:t>Programme</a:t>
            </a:r>
            <a:endParaRPr lang="en-US" sz="1200" i="1" dirty="0" smtClean="0"/>
          </a:p>
          <a:p>
            <a:pPr>
              <a:buNone/>
            </a:pPr>
            <a:r>
              <a:rPr lang="en-US" sz="1200" b="1" dirty="0" smtClean="0"/>
              <a:t> 10:40 	Welcome</a:t>
            </a:r>
          </a:p>
          <a:p>
            <a:pPr>
              <a:buNone/>
            </a:pPr>
            <a:r>
              <a:rPr lang="hr-HR" sz="1200" dirty="0" smtClean="0"/>
              <a:t>		</a:t>
            </a:r>
            <a:r>
              <a:rPr lang="en-US" sz="1200" i="1" dirty="0" smtClean="0"/>
              <a:t>Dunja Skoko-Poljak, Ministry of Health</a:t>
            </a:r>
          </a:p>
          <a:p>
            <a:pPr>
              <a:buNone/>
            </a:pPr>
            <a:r>
              <a:rPr lang="en-US" sz="1200" b="1" dirty="0" smtClean="0"/>
              <a:t>10:50	Overview of the Third </a:t>
            </a:r>
            <a:r>
              <a:rPr lang="en-US" sz="1200" b="1" dirty="0" err="1" smtClean="0"/>
              <a:t>Programme</a:t>
            </a:r>
            <a:r>
              <a:rPr lang="en-US" sz="1200" b="1" dirty="0" smtClean="0"/>
              <a:t> for the Union’s action in the field of Health (2014-</a:t>
            </a:r>
            <a:r>
              <a:rPr lang="hr-HR" sz="1200" b="1" dirty="0" smtClean="0"/>
              <a:t>	</a:t>
            </a:r>
            <a:r>
              <a:rPr lang="en-US" sz="1200" b="1" dirty="0" smtClean="0"/>
              <a:t>2020)</a:t>
            </a:r>
            <a:r>
              <a:rPr lang="hr-HR" sz="1200" b="1" dirty="0" smtClean="0"/>
              <a:t> </a:t>
            </a:r>
            <a:r>
              <a:rPr lang="en-US" sz="1200" b="1" dirty="0" smtClean="0"/>
              <a:t>and Work </a:t>
            </a:r>
            <a:r>
              <a:rPr lang="en-US" sz="1200" b="1" dirty="0" err="1" smtClean="0"/>
              <a:t>Programme</a:t>
            </a:r>
            <a:r>
              <a:rPr lang="en-US" sz="1200" b="1" dirty="0" smtClean="0"/>
              <a:t> for 2014 with a focus on the new submission </a:t>
            </a:r>
            <a:r>
              <a:rPr lang="hr-HR" sz="1200" b="1" dirty="0" smtClean="0"/>
              <a:t>	</a:t>
            </a:r>
            <a:r>
              <a:rPr lang="en-US" sz="1200" b="1" dirty="0" smtClean="0"/>
              <a:t>procedure </a:t>
            </a:r>
          </a:p>
          <a:p>
            <a:pPr>
              <a:buNone/>
            </a:pPr>
            <a:r>
              <a:rPr lang="hr-HR" sz="1200" dirty="0" smtClean="0"/>
              <a:t>		</a:t>
            </a:r>
            <a:r>
              <a:rPr lang="en-US" sz="1200" i="1" dirty="0" smtClean="0"/>
              <a:t>Ana </a:t>
            </a:r>
            <a:r>
              <a:rPr lang="en-US" sz="1200" i="1" dirty="0" err="1" smtClean="0"/>
              <a:t>Mancho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Rojo</a:t>
            </a:r>
            <a:r>
              <a:rPr lang="en-US" sz="1200" i="1" dirty="0" smtClean="0"/>
              <a:t>, Project Officer, European Commission, Consumers, Health and Food </a:t>
            </a:r>
            <a:r>
              <a:rPr lang="hr-HR" sz="1200" i="1" dirty="0" smtClean="0"/>
              <a:t>	</a:t>
            </a:r>
            <a:r>
              <a:rPr lang="en-US" sz="1200" i="1" dirty="0" smtClean="0"/>
              <a:t>Executive</a:t>
            </a:r>
            <a:r>
              <a:rPr lang="hr-HR" sz="1200" i="1" dirty="0" smtClean="0"/>
              <a:t> </a:t>
            </a:r>
            <a:r>
              <a:rPr lang="en-US" sz="1200" i="1" dirty="0" smtClean="0"/>
              <a:t>Agency (CHAFEA)</a:t>
            </a:r>
          </a:p>
          <a:p>
            <a:pPr>
              <a:buNone/>
            </a:pPr>
            <a:r>
              <a:rPr lang="hr-HR" sz="1200" dirty="0" smtClean="0"/>
              <a:t>		</a:t>
            </a:r>
            <a:r>
              <a:rPr lang="en-US" sz="1200" b="1" dirty="0" smtClean="0"/>
              <a:t>Principles of the financial management under the Call for Proposals 2014.</a:t>
            </a:r>
          </a:p>
          <a:p>
            <a:pPr>
              <a:buNone/>
            </a:pPr>
            <a:r>
              <a:rPr lang="hr-HR" sz="1200" dirty="0" smtClean="0"/>
              <a:t>		</a:t>
            </a:r>
            <a:r>
              <a:rPr lang="en-US" sz="1200" i="1" dirty="0" err="1" smtClean="0"/>
              <a:t>Dimitri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Agneskis</a:t>
            </a:r>
            <a:r>
              <a:rPr lang="en-US" sz="1200" i="1" dirty="0" smtClean="0"/>
              <a:t>, Financial  officer, European Commission, Consumers, Health and Food </a:t>
            </a:r>
            <a:r>
              <a:rPr lang="hr-HR" sz="1200" i="1" dirty="0" smtClean="0"/>
              <a:t>	</a:t>
            </a:r>
            <a:r>
              <a:rPr lang="en-US" sz="1200" i="1" dirty="0" smtClean="0"/>
              <a:t>Executive Agency (CHAFEA)</a:t>
            </a:r>
          </a:p>
          <a:p>
            <a:pPr>
              <a:buNone/>
            </a:pPr>
            <a:r>
              <a:rPr lang="en-US" sz="1200" b="1" dirty="0" smtClean="0"/>
              <a:t>12:30	Break</a:t>
            </a:r>
          </a:p>
          <a:p>
            <a:pPr>
              <a:buNone/>
            </a:pPr>
            <a:r>
              <a:rPr lang="en-US" sz="1200" b="1" dirty="0" smtClean="0"/>
              <a:t>12:45</a:t>
            </a:r>
            <a:r>
              <a:rPr lang="hr-HR" sz="1200" b="1" dirty="0" smtClean="0"/>
              <a:t> 	</a:t>
            </a:r>
            <a:r>
              <a:rPr lang="en-US" sz="1200" b="1" dirty="0" smtClean="0"/>
              <a:t>Advice from a successful participant - PARENT &amp; RARHA Joint Action Projects</a:t>
            </a:r>
            <a:r>
              <a:rPr lang="en-US" sz="1200" dirty="0" smtClean="0"/>
              <a:t>,</a:t>
            </a:r>
            <a:r>
              <a:rPr lang="en-US" sz="1200" b="1" dirty="0" smtClean="0"/>
              <a:t> </a:t>
            </a:r>
          </a:p>
          <a:p>
            <a:pPr>
              <a:buNone/>
            </a:pPr>
            <a:r>
              <a:rPr lang="hr-HR" sz="1200" dirty="0" smtClean="0"/>
              <a:t>		</a:t>
            </a:r>
            <a:r>
              <a:rPr lang="en-US" sz="1200" i="1" dirty="0" smtClean="0"/>
              <a:t>Iva Pejnović Franelić, Martina Jelinić &amp; Vanja Pajić, Croatian National Institute of Public </a:t>
            </a:r>
            <a:r>
              <a:rPr lang="hr-HR" sz="1200" i="1" dirty="0" smtClean="0"/>
              <a:t>	</a:t>
            </a:r>
            <a:r>
              <a:rPr lang="en-US" sz="1200" i="1" dirty="0" smtClean="0"/>
              <a:t>Health (HZJZ)</a:t>
            </a:r>
          </a:p>
          <a:p>
            <a:pPr>
              <a:buNone/>
            </a:pPr>
            <a:r>
              <a:rPr lang="en-US" sz="1200" b="1" dirty="0" smtClean="0"/>
              <a:t>13:20	Q&amp;A</a:t>
            </a:r>
            <a:endParaRPr lang="hr-HR" sz="1200" b="1" dirty="0" smtClean="0"/>
          </a:p>
          <a:p>
            <a:pPr>
              <a:buNone/>
            </a:pPr>
            <a:r>
              <a:rPr lang="hr-HR" sz="1200" b="1" dirty="0" smtClean="0"/>
              <a:t>13:30	Closing Session</a:t>
            </a:r>
          </a:p>
          <a:p>
            <a:pPr>
              <a:buNone/>
            </a:pPr>
            <a:r>
              <a:rPr lang="hr-HR" sz="1200" i="1" dirty="0" smtClean="0"/>
              <a:t>		</a:t>
            </a:r>
            <a:r>
              <a:rPr lang="en-US" sz="1200" i="1" dirty="0" smtClean="0"/>
              <a:t>Vanja Pajić, Croatian National Institute of Public Health (HZJZ), National Focal Point for </a:t>
            </a:r>
            <a:r>
              <a:rPr lang="hr-HR" sz="1200" i="1" dirty="0" smtClean="0"/>
              <a:t>	</a:t>
            </a:r>
            <a:r>
              <a:rPr lang="en-US" sz="1200" i="1" dirty="0" smtClean="0"/>
              <a:t>Public Health </a:t>
            </a:r>
            <a:r>
              <a:rPr lang="en-US" sz="1200" i="1" dirty="0" err="1" smtClean="0"/>
              <a:t>Programme</a:t>
            </a:r>
            <a:endParaRPr lang="en-US" sz="1200" b="1" dirty="0" smtClean="0"/>
          </a:p>
          <a:p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95400"/>
            <a:ext cx="8229600" cy="936625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92D050"/>
                </a:solidFill>
              </a:rPr>
              <a:t>Attendance SATISFACTION SURVEY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33788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en-US" dirty="0" smtClean="0"/>
              <a:t>We would appreciate, if you could take some </a:t>
            </a:r>
            <a:r>
              <a:rPr lang="hr-HR" dirty="0" smtClean="0"/>
              <a:t>time </a:t>
            </a:r>
            <a:r>
              <a:rPr lang="en-US" dirty="0" smtClean="0"/>
              <a:t>to tell us your opinion about the event.</a:t>
            </a:r>
            <a:endParaRPr lang="hr-HR" dirty="0"/>
          </a:p>
        </p:txBody>
      </p:sp>
      <p:pic>
        <p:nvPicPr>
          <p:cNvPr id="1026" name="Picture 2" descr="C:\Users\vpajic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66090"/>
            <a:ext cx="7924800" cy="3491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95400"/>
            <a:ext cx="8229600" cy="936625"/>
          </a:xfrm>
        </p:spPr>
        <p:txBody>
          <a:bodyPr/>
          <a:lstStyle/>
          <a:p>
            <a:pPr algn="ctr"/>
            <a:r>
              <a:rPr lang="hr-HR" dirty="0" smtClean="0">
                <a:solidFill>
                  <a:srgbClr val="92D050"/>
                </a:solidFill>
              </a:rPr>
              <a:t>Local Focal Point</a:t>
            </a:r>
            <a:endParaRPr lang="hr-HR" dirty="0">
              <a:solidFill>
                <a:srgbClr val="92D050"/>
              </a:solidFill>
            </a:endParaRPr>
          </a:p>
        </p:txBody>
      </p:sp>
      <p:pic>
        <p:nvPicPr>
          <p:cNvPr id="2051" name="Picture 3" descr="C:\Users\vpajic\Desktop\co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0" y="3671131"/>
            <a:ext cx="6686550" cy="4558469"/>
          </a:xfrm>
          <a:prstGeom prst="rect">
            <a:avLst/>
          </a:prstGeom>
          <a:noFill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33788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	The aim of the focal point is to coordinate CHAFEA activities within the institution and have a close communication with the National Focal Point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le 1"/>
          <p:cNvSpPr>
            <a:spLocks/>
          </p:cNvSpPr>
          <p:nvPr/>
        </p:nvSpPr>
        <p:spPr bwMode="auto">
          <a:xfrm>
            <a:off x="457200" y="1524000"/>
            <a:ext cx="8534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sz="3200" dirty="0" smtClean="0"/>
              <a:t>Where to go from here?</a:t>
            </a:r>
          </a:p>
          <a:p>
            <a:endParaRPr lang="hr-HR" sz="2000" dirty="0" smtClean="0"/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 Contacts with your </a:t>
            </a:r>
            <a:r>
              <a:rPr lang="hr-HR" sz="2000" i="1" dirty="0" smtClean="0"/>
              <a:t>National Focal Point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 Contacts with your </a:t>
            </a:r>
            <a:r>
              <a:rPr lang="hr-HR" sz="2000" i="1" dirty="0" smtClean="0"/>
              <a:t>Local Focal Point  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 CHAFEA and HORIZON2020 web portals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/>
              <a:t> Monthly meetings/workshops on project proposals?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+mj-lt"/>
              </a:rPr>
              <a:t> Info days</a:t>
            </a:r>
            <a:endParaRPr lang="en-US" sz="2000" dirty="0">
              <a:latin typeface="+mj-lt"/>
            </a:endParaRPr>
          </a:p>
        </p:txBody>
      </p:sp>
      <p:pic>
        <p:nvPicPr>
          <p:cNvPr id="1026" name="Picture 2" descr="C:\Users\vpajic\Desktop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991" y="3825250"/>
            <a:ext cx="3835209" cy="249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le 1"/>
          <p:cNvSpPr>
            <a:spLocks/>
          </p:cNvSpPr>
          <p:nvPr/>
        </p:nvSpPr>
        <p:spPr bwMode="auto">
          <a:xfrm>
            <a:off x="457200" y="1447800"/>
            <a:ext cx="8534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hr-HR" sz="3000" dirty="0" smtClean="0"/>
              <a:t>Kako do pomoći?</a:t>
            </a:r>
          </a:p>
          <a:p>
            <a:endParaRPr lang="hr-HR" sz="1600" dirty="0" smtClean="0"/>
          </a:p>
          <a:p>
            <a:r>
              <a:rPr lang="hr-HR" sz="1600" dirty="0" smtClean="0"/>
              <a:t>Za više informacija o financiranju projekata u području zdravstva i drugim mogućnostima financiranja posjetite internetsku stranicu Izvršne agencije za potrošače, zdravlje i hranu na adresi:</a:t>
            </a:r>
          </a:p>
          <a:p>
            <a:r>
              <a:rPr lang="hr-HR" sz="1600" u="sng" dirty="0" smtClean="0"/>
              <a:t>http://ec.europa.eu/chafea/health/ </a:t>
            </a:r>
          </a:p>
          <a:p>
            <a:r>
              <a:rPr lang="pl-PL" sz="1600" dirty="0" smtClean="0"/>
              <a:t>ili se obratite odjelu za pomoć putem e-pošte na </a:t>
            </a:r>
          </a:p>
          <a:p>
            <a:r>
              <a:rPr lang="hr-HR" sz="1600" u="sng" dirty="0" smtClean="0"/>
              <a:t>CHAFEA-HP-CALLS@ec.europa.eu</a:t>
            </a:r>
            <a:r>
              <a:rPr lang="hr-HR" sz="1600" dirty="0" smtClean="0"/>
              <a:t> </a:t>
            </a:r>
          </a:p>
          <a:p>
            <a:r>
              <a:rPr lang="hr-HR" sz="1600" dirty="0" smtClean="0"/>
              <a:t>ili nazovite broj telefona (+352) 4301 37707.</a:t>
            </a:r>
          </a:p>
          <a:p>
            <a:endParaRPr lang="hr-HR" sz="1600" dirty="0" smtClean="0">
              <a:latin typeface="+mj-lt"/>
            </a:endParaRPr>
          </a:p>
          <a:p>
            <a:r>
              <a:rPr lang="hr-HR" sz="1600" dirty="0" smtClean="0">
                <a:latin typeface="+mj-lt"/>
              </a:rPr>
              <a:t>Nacionalna kontakt točka za Treće programe Zajednice</a:t>
            </a:r>
          </a:p>
          <a:p>
            <a:r>
              <a:rPr lang="hr-HR" sz="1600" dirty="0" smtClean="0">
                <a:latin typeface="+mj-lt"/>
              </a:rPr>
              <a:t>Vanja Pajić, Hrvatski zavod za javno zdravstvo</a:t>
            </a:r>
          </a:p>
          <a:p>
            <a:r>
              <a:rPr lang="hr-HR" sz="1600" u="sng" dirty="0" smtClean="0">
                <a:latin typeface="+mj-lt"/>
              </a:rPr>
              <a:t>vanja.pajic@hzjz.hr</a:t>
            </a:r>
          </a:p>
          <a:p>
            <a:r>
              <a:rPr lang="hr-HR" sz="1600" u="sng" dirty="0" smtClean="0">
                <a:latin typeface="+mj-lt"/>
              </a:rPr>
              <a:t>Martina Jelinić</a:t>
            </a:r>
            <a:r>
              <a:rPr lang="hr-HR" sz="1600" dirty="0" smtClean="0"/>
              <a:t>, Hrvatski zavod za javno zdravstvo</a:t>
            </a:r>
          </a:p>
          <a:p>
            <a:r>
              <a:rPr lang="hr-HR" sz="1600" u="sng" smtClean="0"/>
              <a:t>martina.jelinic@hzjz.hr</a:t>
            </a:r>
            <a:endParaRPr lang="hr-HR" sz="1600" u="sng" dirty="0" smtClean="0"/>
          </a:p>
          <a:p>
            <a:endParaRPr lang="hr-HR" sz="1600" u="sng" dirty="0" smtClean="0">
              <a:latin typeface="+mj-lt"/>
            </a:endParaRPr>
          </a:p>
          <a:p>
            <a:endParaRPr lang="hr-HR" sz="1600" u="sng" dirty="0" smtClean="0">
              <a:latin typeface="+mj-lt"/>
            </a:endParaRPr>
          </a:p>
          <a:p>
            <a:r>
              <a:rPr lang="hr-HR" sz="1600" u="sng" dirty="0" smtClean="0">
                <a:latin typeface="+mj-lt"/>
              </a:rPr>
              <a:t>Nacionalni koordinator za Treće programe Zajednice</a:t>
            </a:r>
          </a:p>
          <a:p>
            <a:r>
              <a:rPr lang="en-US" sz="1600" dirty="0" smtClean="0"/>
              <a:t>Dunja </a:t>
            </a:r>
            <a:r>
              <a:rPr lang="en-US" sz="1600" dirty="0" err="1" smtClean="0">
                <a:latin typeface="+mj-lt"/>
              </a:rPr>
              <a:t>Skoko-Polja</a:t>
            </a:r>
            <a:r>
              <a:rPr lang="hr-HR" sz="1600" dirty="0" smtClean="0">
                <a:latin typeface="+mj-lt"/>
              </a:rPr>
              <a:t>k, Ministarstvo zdravlja RH</a:t>
            </a:r>
          </a:p>
          <a:p>
            <a:r>
              <a:rPr lang="hr-HR" sz="1600" u="sng" dirty="0" smtClean="0">
                <a:latin typeface="+mj-lt"/>
              </a:rPr>
              <a:t>du</a:t>
            </a:r>
            <a:r>
              <a:rPr lang="en-US" sz="1600" u="sng" dirty="0" err="1" smtClean="0">
                <a:latin typeface="+mj-lt"/>
              </a:rPr>
              <a:t>nja</a:t>
            </a:r>
            <a:r>
              <a:rPr lang="en-US" sz="1600" u="sng" dirty="0" smtClean="0">
                <a:latin typeface="+mj-lt"/>
              </a:rPr>
              <a:t>.</a:t>
            </a:r>
            <a:r>
              <a:rPr lang="hr-HR" sz="1600" u="sng" dirty="0" smtClean="0">
                <a:latin typeface="+mj-lt"/>
              </a:rPr>
              <a:t>s</a:t>
            </a:r>
            <a:r>
              <a:rPr lang="en-US" sz="1600" u="sng" dirty="0" err="1" smtClean="0">
                <a:latin typeface="+mj-lt"/>
              </a:rPr>
              <a:t>koko</a:t>
            </a:r>
            <a:r>
              <a:rPr lang="en-US" sz="1600" u="sng" dirty="0" smtClean="0">
                <a:latin typeface="+mj-lt"/>
              </a:rPr>
              <a:t>-</a:t>
            </a:r>
            <a:r>
              <a:rPr lang="hr-HR" sz="1600" u="sng" dirty="0" smtClean="0">
                <a:latin typeface="+mj-lt"/>
              </a:rPr>
              <a:t>p</a:t>
            </a:r>
            <a:r>
              <a:rPr lang="en-US" sz="1600" u="sng" dirty="0" smtClean="0">
                <a:latin typeface="+mj-lt"/>
              </a:rPr>
              <a:t>oljak@miz.hr</a:t>
            </a:r>
            <a:r>
              <a:rPr lang="hr-HR" sz="1600" u="sng" dirty="0" smtClean="0">
                <a:latin typeface="+mj-lt"/>
              </a:rPr>
              <a:t> </a:t>
            </a:r>
            <a:endParaRPr lang="en-US" sz="1600" u="sng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201</Words>
  <Application>Microsoft Office PowerPoint</Application>
  <PresentationFormat>Prikaz na zaslonu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Default Design</vt:lpstr>
      <vt:lpstr>Third Programme for the Union’s action in the field of Health (2014-2020)  INFO DAY </vt:lpstr>
      <vt:lpstr>AIM of the Info Day</vt:lpstr>
      <vt:lpstr>CHAFEA Presenters</vt:lpstr>
      <vt:lpstr>Info Day AGENDA</vt:lpstr>
      <vt:lpstr>Attendance SATISFACTION SURVEY</vt:lpstr>
      <vt:lpstr>Local Focal Point</vt:lpstr>
      <vt:lpstr>PowerPointova prezentacija</vt:lpstr>
      <vt:lpstr>PowerPointova prezentacija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Žarković Igor</cp:lastModifiedBy>
  <cp:revision>366</cp:revision>
  <cp:lastPrinted>2013-10-16T10:26:21Z</cp:lastPrinted>
  <dcterms:created xsi:type="dcterms:W3CDTF">2011-10-28T10:25:18Z</dcterms:created>
  <dcterms:modified xsi:type="dcterms:W3CDTF">2015-10-05T08:17:50Z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0x0101000B51D29931885E4B830A1570EAFB918A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